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624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15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71367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Factors Affecting Health Literacy in Patients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480679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 Narrative Review by Sahar Koushki, BSN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6324124" y="5132903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Lorestan University of Medical Sciences, Iran</a:t>
            </a:r>
            <a:endParaRPr lang="en-US" sz="18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0FB89854-93BA-F419-1691-6EEA76FC6B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994" y="417862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614CE2-0A33-83C9-CE02-C256F577A5EE}"/>
              </a:ext>
            </a:extLst>
          </p:cNvPr>
          <p:cNvSpPr txBox="1"/>
          <p:nvPr/>
        </p:nvSpPr>
        <p:spPr>
          <a:xfrm>
            <a:off x="7662703" y="164679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C705E3E5-9E09-1A4A-BAB9-D3D1D2BE53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822" y="420439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8295" y="509349"/>
            <a:ext cx="6598444" cy="544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Path Forward: Recommendations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833557" y="1702356"/>
            <a:ext cx="185142" cy="833557"/>
          </a:xfrm>
          <a:prstGeom prst="roundRect">
            <a:avLst>
              <a:gd name="adj" fmla="val 150085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8295" y="1580793"/>
            <a:ext cx="555665" cy="555665"/>
          </a:xfrm>
          <a:prstGeom prst="roundRect">
            <a:avLst>
              <a:gd name="adj" fmla="val 82280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241" y="1719739"/>
            <a:ext cx="277773" cy="27777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89102" y="1609725"/>
            <a:ext cx="3398401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Appropriate Educational Materials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1389102" y="1993106"/>
            <a:ext cx="12593003" cy="296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 materials tailored to different literacy levels and backgrounds.</a:t>
            </a:r>
            <a:endParaRPr lang="en-US" sz="1450" dirty="0"/>
          </a:p>
        </p:txBody>
      </p:sp>
      <p:sp>
        <p:nvSpPr>
          <p:cNvPr id="8" name="Shape 5"/>
          <p:cNvSpPr/>
          <p:nvPr/>
        </p:nvSpPr>
        <p:spPr>
          <a:xfrm>
            <a:off x="1111329" y="2998946"/>
            <a:ext cx="185142" cy="833557"/>
          </a:xfrm>
          <a:prstGeom prst="roundRect">
            <a:avLst>
              <a:gd name="adj" fmla="val 150085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926068" y="2877383"/>
            <a:ext cx="555665" cy="555665"/>
          </a:xfrm>
          <a:prstGeom prst="roundRect">
            <a:avLst>
              <a:gd name="adj" fmla="val 82280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14" y="3016329"/>
            <a:ext cx="277773" cy="277773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666875" y="2906316"/>
            <a:ext cx="3389709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Effective Educational Participation</a:t>
            </a:r>
            <a:endParaRPr lang="en-US" sz="1700" dirty="0"/>
          </a:p>
        </p:txBody>
      </p:sp>
      <p:sp>
        <p:nvSpPr>
          <p:cNvPr id="12" name="Text 8"/>
          <p:cNvSpPr/>
          <p:nvPr/>
        </p:nvSpPr>
        <p:spPr>
          <a:xfrm>
            <a:off x="1666875" y="3289697"/>
            <a:ext cx="12315230" cy="296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Engage patients actively in their learning process.</a:t>
            </a:r>
            <a:endParaRPr lang="en-US" sz="1450" dirty="0"/>
          </a:p>
        </p:txBody>
      </p:sp>
      <p:sp>
        <p:nvSpPr>
          <p:cNvPr id="13" name="Shape 9"/>
          <p:cNvSpPr/>
          <p:nvPr/>
        </p:nvSpPr>
        <p:spPr>
          <a:xfrm>
            <a:off x="1389221" y="4295537"/>
            <a:ext cx="185142" cy="833557"/>
          </a:xfrm>
          <a:prstGeom prst="roundRect">
            <a:avLst>
              <a:gd name="adj" fmla="val 150085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1203960" y="4173974"/>
            <a:ext cx="555665" cy="555665"/>
          </a:xfrm>
          <a:prstGeom prst="roundRect">
            <a:avLst>
              <a:gd name="adj" fmla="val 82280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42906" y="4312920"/>
            <a:ext cx="277773" cy="277773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944767" y="4202906"/>
            <a:ext cx="2179320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Skills Development</a:t>
            </a:r>
            <a:endParaRPr lang="en-US" sz="1700" dirty="0"/>
          </a:p>
        </p:txBody>
      </p:sp>
      <p:sp>
        <p:nvSpPr>
          <p:cNvPr id="17" name="Text 12"/>
          <p:cNvSpPr/>
          <p:nvPr/>
        </p:nvSpPr>
        <p:spPr>
          <a:xfrm>
            <a:off x="1944767" y="4586288"/>
            <a:ext cx="12037338" cy="296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Build practical skills for understanding and using health information.</a:t>
            </a:r>
            <a:endParaRPr lang="en-US" sz="1450" dirty="0"/>
          </a:p>
        </p:txBody>
      </p:sp>
      <p:sp>
        <p:nvSpPr>
          <p:cNvPr id="18" name="Shape 13"/>
          <p:cNvSpPr/>
          <p:nvPr/>
        </p:nvSpPr>
        <p:spPr>
          <a:xfrm>
            <a:off x="1667113" y="5592128"/>
            <a:ext cx="185142" cy="833557"/>
          </a:xfrm>
          <a:prstGeom prst="roundRect">
            <a:avLst>
              <a:gd name="adj" fmla="val 150085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4"/>
          <p:cNvSpPr/>
          <p:nvPr/>
        </p:nvSpPr>
        <p:spPr>
          <a:xfrm>
            <a:off x="1481852" y="5470565"/>
            <a:ext cx="555665" cy="555665"/>
          </a:xfrm>
          <a:prstGeom prst="roundRect">
            <a:avLst>
              <a:gd name="adj" fmla="val 82280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0798" y="5609511"/>
            <a:ext cx="277773" cy="277773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2222659" y="5499497"/>
            <a:ext cx="2391608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Increase Health Literacy</a:t>
            </a:r>
            <a:endParaRPr lang="en-US" sz="1700" dirty="0"/>
          </a:p>
        </p:txBody>
      </p:sp>
      <p:sp>
        <p:nvSpPr>
          <p:cNvPr id="22" name="Text 16"/>
          <p:cNvSpPr/>
          <p:nvPr/>
        </p:nvSpPr>
        <p:spPr>
          <a:xfrm>
            <a:off x="2222659" y="5882878"/>
            <a:ext cx="11759446" cy="296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Systematically improve literacy across patient populations.</a:t>
            </a:r>
            <a:endParaRPr lang="en-US" sz="1450" dirty="0"/>
          </a:p>
        </p:txBody>
      </p:sp>
      <p:sp>
        <p:nvSpPr>
          <p:cNvPr id="23" name="Shape 17"/>
          <p:cNvSpPr/>
          <p:nvPr/>
        </p:nvSpPr>
        <p:spPr>
          <a:xfrm>
            <a:off x="1389221" y="6888718"/>
            <a:ext cx="185142" cy="833557"/>
          </a:xfrm>
          <a:prstGeom prst="roundRect">
            <a:avLst>
              <a:gd name="adj" fmla="val 150085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18"/>
          <p:cNvSpPr/>
          <p:nvPr/>
        </p:nvSpPr>
        <p:spPr>
          <a:xfrm>
            <a:off x="1203960" y="6767155"/>
            <a:ext cx="555665" cy="555665"/>
          </a:xfrm>
          <a:prstGeom prst="roundRect">
            <a:avLst>
              <a:gd name="adj" fmla="val 82280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5" name="Image 4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42906" y="6906101"/>
            <a:ext cx="277773" cy="277773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1944767" y="6796088"/>
            <a:ext cx="3260527" cy="272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Favorable Recovery Environment</a:t>
            </a:r>
            <a:endParaRPr lang="en-US" sz="1700" dirty="0"/>
          </a:p>
        </p:txBody>
      </p:sp>
      <p:sp>
        <p:nvSpPr>
          <p:cNvPr id="27" name="Text 20"/>
          <p:cNvSpPr/>
          <p:nvPr/>
        </p:nvSpPr>
        <p:spPr>
          <a:xfrm>
            <a:off x="1944767" y="7179469"/>
            <a:ext cx="12037338" cy="296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Create conditions that support patient recovery and wellbeing.</a:t>
            </a:r>
            <a:endParaRPr lang="en-US" sz="14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236702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About the Researcher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2568893"/>
            <a:ext cx="4154686" cy="415468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83912" y="2539008"/>
            <a:ext cx="3677126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Ms. Sahar Koushki, BSN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83912" y="3200638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Education: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Bachelor of Science in Nursing, Lorestan University of Medical Sciences (2009)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583912" y="4182070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Experience: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18 years in ICU, psychiatry, emergency, internal medicine, and surgery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5583912" y="5163503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Current Position: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Clinical Nurse, Mehr Psychiatric Hospital, Khorramabad, Iran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5583912" y="5761911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Research Interest: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Nursing and health research</a:t>
            </a:r>
            <a:endParaRPr lang="en-US" sz="1850" dirty="0"/>
          </a:p>
        </p:txBody>
      </p:sp>
      <p:pic>
        <p:nvPicPr>
          <p:cNvPr id="9" name="Picture 8" descr="A person wearing a black head scarf&#10;&#10;AI-generated content may be incorrect.">
            <a:extLst>
              <a:ext uri="{FF2B5EF4-FFF2-40B4-BE49-F238E27FC236}">
                <a16:creationId xmlns:a16="http://schemas.microsoft.com/office/drawing/2014/main" id="{C131602C-F296-D2DE-C2B2-A4FD5926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704" y="552339"/>
            <a:ext cx="1828800" cy="201655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662CC34D-5036-2EC6-9188-FB95E851C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084" y="6557405"/>
            <a:ext cx="2657336" cy="1228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2E96935-F449-2E0E-321F-59AEF882C412}"/>
              </a:ext>
            </a:extLst>
          </p:cNvPr>
          <p:cNvSpPr txBox="1"/>
          <p:nvPr/>
        </p:nvSpPr>
        <p:spPr>
          <a:xfrm>
            <a:off x="7549793" y="778633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2" name="Picture 11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6A214C74-9192-3973-88B9-8BAF2D09F7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912" y="6559982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66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9001" y="454938"/>
            <a:ext cx="4377571" cy="4864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What is Health Literacy?</a:t>
            </a:r>
            <a:endParaRPr lang="en-US" sz="3050" dirty="0"/>
          </a:p>
        </p:txBody>
      </p:sp>
      <p:sp>
        <p:nvSpPr>
          <p:cNvPr id="3" name="Text 1"/>
          <p:cNvSpPr/>
          <p:nvPr/>
        </p:nvSpPr>
        <p:spPr>
          <a:xfrm>
            <a:off x="579001" y="1354931"/>
            <a:ext cx="2335530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Definition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79001" y="1812250"/>
            <a:ext cx="5146715" cy="5291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Health literacy is the ability to read, understand, and act on health guidelines.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579001" y="2490192"/>
            <a:ext cx="5146715" cy="5291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It's a critical factor in disease prevention and management for both patients and healthcare professionals.</a:t>
            </a:r>
            <a:endParaRPr lang="en-US" sz="13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958" y="1375648"/>
            <a:ext cx="7921943" cy="79219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405771"/>
            <a:ext cx="590264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Research Methodology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2964894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37724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Database Search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PubMed, SID, Google Scholar, and Scopus databases were searched for relevant articles.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434858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7434858" y="2964894"/>
            <a:ext cx="63578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34858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Inclusion Criteria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34858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Articles in Persian and English, full-text, original research, published 2018-2025.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837724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837724" y="5202198"/>
            <a:ext cx="6357818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837724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Initial Review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37724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112 articles obtained, 75 met initial conditions after screening.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7434858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7434858" y="5202198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34858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Final Analysis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34858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23 articles were carefully reviewed and analyzed for this narrative review.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471255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Key Finding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2534245"/>
            <a:ext cx="7468553" cy="4224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050"/>
              </a:lnSpc>
              <a:buNone/>
            </a:pPr>
            <a:r>
              <a:rPr lang="en-US" sz="8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Most patients lack adequate health literacy</a:t>
            </a:r>
            <a:endParaRPr lang="en-US" sz="8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112764"/>
            <a:ext cx="892230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Factors Influencing Health Literacy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295531"/>
            <a:ext cx="4158734" cy="2168962"/>
          </a:xfrm>
          <a:prstGeom prst="roundRect">
            <a:avLst>
              <a:gd name="adj" fmla="val 16555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1099899" y="355770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 Level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99899" y="4053245"/>
            <a:ext cx="363438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People with higher education demonstrate significantly higher health literacy levels.</a:t>
            </a:r>
            <a:endParaRPr lang="en-US" sz="1850" dirty="0"/>
          </a:p>
        </p:txBody>
      </p:sp>
      <p:sp>
        <p:nvSpPr>
          <p:cNvPr id="6" name="Shape 4"/>
          <p:cNvSpPr/>
          <p:nvPr/>
        </p:nvSpPr>
        <p:spPr>
          <a:xfrm>
            <a:off x="5235773" y="3295531"/>
            <a:ext cx="4158734" cy="2168962"/>
          </a:xfrm>
          <a:prstGeom prst="roundRect">
            <a:avLst>
              <a:gd name="adj" fmla="val 16555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97949" y="355770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Economic Status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97949" y="4053245"/>
            <a:ext cx="363438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Poor economic status is strongly associated with low health literacy.</a:t>
            </a:r>
            <a:endParaRPr lang="en-US" sz="1850" dirty="0"/>
          </a:p>
        </p:txBody>
      </p:sp>
      <p:sp>
        <p:nvSpPr>
          <p:cNvPr id="9" name="Shape 7"/>
          <p:cNvSpPr/>
          <p:nvPr/>
        </p:nvSpPr>
        <p:spPr>
          <a:xfrm>
            <a:off x="9633823" y="3295531"/>
            <a:ext cx="4158853" cy="2168962"/>
          </a:xfrm>
          <a:prstGeom prst="roundRect">
            <a:avLst>
              <a:gd name="adj" fmla="val 16555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9895999" y="355770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Age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95999" y="4053245"/>
            <a:ext cx="363450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Older patients typically do not have adequate health literacy.</a:t>
            </a:r>
            <a:endParaRPr lang="en-US" sz="1850" dirty="0"/>
          </a:p>
        </p:txBody>
      </p:sp>
      <p:sp>
        <p:nvSpPr>
          <p:cNvPr id="12" name="Text 10"/>
          <p:cNvSpPr/>
          <p:nvPr/>
        </p:nvSpPr>
        <p:spPr>
          <a:xfrm>
            <a:off x="837724" y="5733693"/>
            <a:ext cx="129549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These three factors emerged as the most influential determinants of health literacy in patients.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23424"/>
            <a:ext cx="805946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Additional Contributing Factors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2265164"/>
            <a:ext cx="4158734" cy="2512814"/>
          </a:xfrm>
          <a:prstGeom prst="roundRect">
            <a:avLst>
              <a:gd name="adj" fmla="val 5822"/>
            </a:avLst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837724" y="2234684"/>
            <a:ext cx="4158734" cy="121920"/>
          </a:xfrm>
          <a:prstGeom prst="roundRect">
            <a:avLst>
              <a:gd name="adj" fmla="val 294514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2557998" y="1906191"/>
            <a:ext cx="718066" cy="718066"/>
          </a:xfrm>
          <a:prstGeom prst="roundRect">
            <a:avLst>
              <a:gd name="adj" fmla="val 12734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3382" y="2121575"/>
            <a:ext cx="287179" cy="287179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07519" y="286357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Gender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107519" y="3359110"/>
            <a:ext cx="361914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Significantly associated with health literacy scores across patient populations.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5235773" y="2265164"/>
            <a:ext cx="4158734" cy="2512814"/>
          </a:xfrm>
          <a:prstGeom prst="roundRect">
            <a:avLst>
              <a:gd name="adj" fmla="val 5822"/>
            </a:avLst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5235773" y="2234684"/>
            <a:ext cx="4158734" cy="121920"/>
          </a:xfrm>
          <a:prstGeom prst="roundRect">
            <a:avLst>
              <a:gd name="adj" fmla="val 294514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956048" y="1906191"/>
            <a:ext cx="718066" cy="718066"/>
          </a:xfrm>
          <a:prstGeom prst="roundRect">
            <a:avLst>
              <a:gd name="adj" fmla="val 12734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71432" y="2121575"/>
            <a:ext cx="287179" cy="287179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505569" y="286357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Occupation</a:t>
            </a:r>
            <a:endParaRPr lang="en-US" sz="2200" dirty="0"/>
          </a:p>
        </p:txBody>
      </p:sp>
      <p:sp>
        <p:nvSpPr>
          <p:cNvPr id="14" name="Text 10"/>
          <p:cNvSpPr/>
          <p:nvPr/>
        </p:nvSpPr>
        <p:spPr>
          <a:xfrm>
            <a:off x="5505569" y="3359110"/>
            <a:ext cx="361914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Professional background influences understanding of health information.</a:t>
            </a:r>
            <a:endParaRPr lang="en-US" sz="1850" dirty="0"/>
          </a:p>
        </p:txBody>
      </p:sp>
      <p:sp>
        <p:nvSpPr>
          <p:cNvPr id="15" name="Shape 11"/>
          <p:cNvSpPr/>
          <p:nvPr/>
        </p:nvSpPr>
        <p:spPr>
          <a:xfrm>
            <a:off x="9633823" y="2265164"/>
            <a:ext cx="4158853" cy="2512814"/>
          </a:xfrm>
          <a:prstGeom prst="roundRect">
            <a:avLst>
              <a:gd name="adj" fmla="val 5822"/>
            </a:avLst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9633823" y="2234684"/>
            <a:ext cx="4158853" cy="121920"/>
          </a:xfrm>
          <a:prstGeom prst="roundRect">
            <a:avLst>
              <a:gd name="adj" fmla="val 294514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3"/>
          <p:cNvSpPr/>
          <p:nvPr/>
        </p:nvSpPr>
        <p:spPr>
          <a:xfrm>
            <a:off x="11354217" y="1906191"/>
            <a:ext cx="718066" cy="718066"/>
          </a:xfrm>
          <a:prstGeom prst="roundRect">
            <a:avLst>
              <a:gd name="adj" fmla="val 12734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569601" y="2121575"/>
            <a:ext cx="287179" cy="287179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9903619" y="286357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Disease Knowledge</a:t>
            </a:r>
            <a:endParaRPr lang="en-US" sz="2200" dirty="0"/>
          </a:p>
        </p:txBody>
      </p:sp>
      <p:sp>
        <p:nvSpPr>
          <p:cNvPr id="20" name="Text 15"/>
          <p:cNvSpPr/>
          <p:nvPr/>
        </p:nvSpPr>
        <p:spPr>
          <a:xfrm>
            <a:off x="9903619" y="3359110"/>
            <a:ext cx="361926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Prior knowledge about diseases correlates with literacy levels.</a:t>
            </a:r>
            <a:endParaRPr lang="en-US" sz="1850" dirty="0"/>
          </a:p>
        </p:txBody>
      </p:sp>
      <p:sp>
        <p:nvSpPr>
          <p:cNvPr id="21" name="Shape 16"/>
          <p:cNvSpPr/>
          <p:nvPr/>
        </p:nvSpPr>
        <p:spPr>
          <a:xfrm>
            <a:off x="837724" y="5376267"/>
            <a:ext cx="6357818" cy="2129790"/>
          </a:xfrm>
          <a:prstGeom prst="roundRect">
            <a:avLst>
              <a:gd name="adj" fmla="val 6869"/>
            </a:avLst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17"/>
          <p:cNvSpPr/>
          <p:nvPr/>
        </p:nvSpPr>
        <p:spPr>
          <a:xfrm>
            <a:off x="837724" y="5345787"/>
            <a:ext cx="6357818" cy="121920"/>
          </a:xfrm>
          <a:prstGeom prst="roundRect">
            <a:avLst>
              <a:gd name="adj" fmla="val 294514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18"/>
          <p:cNvSpPr/>
          <p:nvPr/>
        </p:nvSpPr>
        <p:spPr>
          <a:xfrm>
            <a:off x="3657540" y="5017294"/>
            <a:ext cx="718066" cy="718066"/>
          </a:xfrm>
          <a:prstGeom prst="roundRect">
            <a:avLst>
              <a:gd name="adj" fmla="val 12734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4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72925" y="5232678"/>
            <a:ext cx="287179" cy="287179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1107519" y="597467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Media Use</a:t>
            </a:r>
            <a:endParaRPr lang="en-US" sz="2200" dirty="0"/>
          </a:p>
        </p:txBody>
      </p:sp>
      <p:sp>
        <p:nvSpPr>
          <p:cNvPr id="26" name="Text 20"/>
          <p:cNvSpPr/>
          <p:nvPr/>
        </p:nvSpPr>
        <p:spPr>
          <a:xfrm>
            <a:off x="1107519" y="6470213"/>
            <a:ext cx="58182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Exposure to health information through media impacts literacy.</a:t>
            </a:r>
            <a:endParaRPr lang="en-US" sz="1850" dirty="0"/>
          </a:p>
        </p:txBody>
      </p:sp>
      <p:sp>
        <p:nvSpPr>
          <p:cNvPr id="27" name="Shape 21"/>
          <p:cNvSpPr/>
          <p:nvPr/>
        </p:nvSpPr>
        <p:spPr>
          <a:xfrm>
            <a:off x="7434858" y="5376267"/>
            <a:ext cx="6357818" cy="2129790"/>
          </a:xfrm>
          <a:prstGeom prst="roundRect">
            <a:avLst>
              <a:gd name="adj" fmla="val 6869"/>
            </a:avLst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8" name="Shape 22"/>
          <p:cNvSpPr/>
          <p:nvPr/>
        </p:nvSpPr>
        <p:spPr>
          <a:xfrm>
            <a:off x="7434858" y="5345787"/>
            <a:ext cx="6357818" cy="121920"/>
          </a:xfrm>
          <a:prstGeom prst="roundRect">
            <a:avLst>
              <a:gd name="adj" fmla="val 294514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23"/>
          <p:cNvSpPr/>
          <p:nvPr/>
        </p:nvSpPr>
        <p:spPr>
          <a:xfrm>
            <a:off x="10254675" y="5017294"/>
            <a:ext cx="718066" cy="718066"/>
          </a:xfrm>
          <a:prstGeom prst="roundRect">
            <a:avLst>
              <a:gd name="adj" fmla="val 12734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0" name="Image 4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470059" y="5232678"/>
            <a:ext cx="287179" cy="287179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7704653" y="597467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Self-Efficacy</a:t>
            </a:r>
            <a:endParaRPr lang="en-US" sz="2200" dirty="0"/>
          </a:p>
        </p:txBody>
      </p:sp>
      <p:sp>
        <p:nvSpPr>
          <p:cNvPr id="32" name="Text 25"/>
          <p:cNvSpPr/>
          <p:nvPr/>
        </p:nvSpPr>
        <p:spPr>
          <a:xfrm>
            <a:off x="7704653" y="6470213"/>
            <a:ext cx="58182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Confidence in managing health affects literacy outcomes.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076920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Education-Literacy Connection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2843927"/>
            <a:ext cx="1196816" cy="143625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73856" y="308324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Higher Education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273856" y="3578781"/>
            <a:ext cx="60324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Better comprehension of medical terminology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724" y="4280178"/>
            <a:ext cx="1196816" cy="143625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73856" y="45194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Improved Skills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273856" y="5015032"/>
            <a:ext cx="60324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Enhanced ability to navigate healthcare systems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724" y="5716429"/>
            <a:ext cx="1196816" cy="143625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73856" y="59557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Better Outcomes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273856" y="6451283"/>
            <a:ext cx="603242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Higher health literacy and treatment adherence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090398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Why This Matters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57118" y="1771769"/>
            <a:ext cx="3406497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Essential Understanding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757118" y="2369820"/>
            <a:ext cx="6294239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Understanding the factors affecting individual health literacy is </a:t>
            </a:r>
            <a:r>
              <a:rPr lang="en-US" sz="170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essential</a:t>
            </a: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to provide appropriate support to patients during treatment.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7118" y="3602831"/>
            <a:ext cx="6294239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This knowledge enables healthcare professionals to tailor their approach to each patient's needs.</a:t>
            </a:r>
            <a:endParaRPr lang="en-US" sz="17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663" y="1798796"/>
            <a:ext cx="6294239" cy="629423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Microsoft Office PowerPoint</Application>
  <PresentationFormat>Custom</PresentationFormat>
  <Paragraphs>81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2025-11-25T10:33:27Z</dcterms:created>
  <dcterms:modified xsi:type="dcterms:W3CDTF">2025-11-26T06:38:37Z</dcterms:modified>
</cp:coreProperties>
</file>